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93" r:id="rId5"/>
    <p:sldId id="261" r:id="rId6"/>
    <p:sldId id="319" r:id="rId7"/>
    <p:sldId id="395" r:id="rId8"/>
    <p:sldId id="394" r:id="rId9"/>
    <p:sldId id="328" r:id="rId10"/>
    <p:sldId id="379" r:id="rId11"/>
    <p:sldId id="396" r:id="rId12"/>
    <p:sldId id="397" r:id="rId13"/>
    <p:sldId id="304" r:id="rId14"/>
  </p:sldIdLst>
  <p:sldSz cx="12192000" cy="6858000"/>
  <p:notesSz cx="6858000" cy="2733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04"/>
    <p:restoredTop sz="60141" autoAdjust="0"/>
  </p:normalViewPr>
  <p:slideViewPr>
    <p:cSldViewPr snapToGrid="0">
      <p:cViewPr varScale="1">
        <p:scale>
          <a:sx n="71" d="100"/>
          <a:sy n="71" d="100"/>
        </p:scale>
        <p:origin x="160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1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1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B0A41-0737-764A-A744-12C5904A34D5}" type="datetimeFigureOut">
              <a:rPr lang="fi-FI" smtClean="0"/>
              <a:t>15.6.2023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1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685214"/>
            <a:ext cx="2971801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28739-AD0D-6649-A97A-77B55A9262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296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-ruoka.fi/kauppa/tuote/akro-eko-kertakayttokasine-kirkas-m-643001339451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28739-AD0D-6649-A97A-77B55A9262B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083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Marthaförbundet</a:t>
            </a:r>
          </a:p>
          <a:p>
            <a:r>
              <a:rPr lang="x-none" dirty="0"/>
              <a:t>Vål slogan: en bättre…</a:t>
            </a:r>
          </a:p>
          <a:p>
            <a:r>
              <a:rPr lang="x-none" dirty="0"/>
              <a:t>En råd</a:t>
            </a:r>
            <a:r>
              <a:rPr lang="sv-FI" dirty="0"/>
              <a:t>g</a:t>
            </a:r>
            <a:r>
              <a:rPr lang="x-none" dirty="0"/>
              <a:t>i</a:t>
            </a:r>
            <a:r>
              <a:rPr lang="sv-FI" dirty="0"/>
              <a:t>v</a:t>
            </a:r>
            <a:r>
              <a:rPr lang="x-none" dirty="0"/>
              <a:t>n</a:t>
            </a:r>
            <a:r>
              <a:rPr lang="sv-FI" dirty="0"/>
              <a:t>i</a:t>
            </a:r>
            <a:r>
              <a:rPr lang="x-none" dirty="0"/>
              <a:t>n</a:t>
            </a:r>
            <a:r>
              <a:rPr lang="sv-FI" dirty="0"/>
              <a:t>g</a:t>
            </a:r>
            <a:r>
              <a:rPr lang="x-none" dirty="0"/>
              <a:t>s</a:t>
            </a:r>
            <a:r>
              <a:rPr lang="sv-FI" dirty="0"/>
              <a:t>o</a:t>
            </a:r>
            <a:r>
              <a:rPr lang="x-none" dirty="0"/>
              <a:t>r</a:t>
            </a:r>
            <a:r>
              <a:rPr lang="sv-FI" dirty="0"/>
              <a:t>g</a:t>
            </a:r>
            <a:r>
              <a:rPr lang="x-none" dirty="0"/>
              <a:t>a</a:t>
            </a:r>
            <a:r>
              <a:rPr lang="sv-FI" dirty="0"/>
              <a:t>n</a:t>
            </a:r>
            <a:r>
              <a:rPr lang="x-none" dirty="0"/>
              <a:t>i</a:t>
            </a:r>
            <a:r>
              <a:rPr lang="sv-FI" dirty="0"/>
              <a:t>s</a:t>
            </a:r>
            <a:r>
              <a:rPr lang="x-none" dirty="0"/>
              <a:t>a</a:t>
            </a:r>
            <a:r>
              <a:rPr lang="sv-FI" dirty="0"/>
              <a:t>t</a:t>
            </a:r>
            <a:r>
              <a:rPr lang="x-none" dirty="0"/>
              <a:t>i</a:t>
            </a:r>
            <a:r>
              <a:rPr lang="sv-FI" dirty="0"/>
              <a:t>o</a:t>
            </a:r>
            <a:r>
              <a:rPr lang="x-none" dirty="0"/>
              <a:t>n</a:t>
            </a:r>
          </a:p>
          <a:p>
            <a:r>
              <a:rPr lang="sv-FI" dirty="0"/>
              <a:t>s</a:t>
            </a:r>
            <a:r>
              <a:rPr lang="x-none" dirty="0"/>
              <a:t>a</a:t>
            </a:r>
            <a:r>
              <a:rPr lang="sv-FI" dirty="0"/>
              <a:t>k</a:t>
            </a:r>
            <a:r>
              <a:rPr lang="x-none" dirty="0"/>
              <a:t>k</a:t>
            </a:r>
            <a:r>
              <a:rPr lang="sv-FI" dirty="0"/>
              <a:t>u</a:t>
            </a:r>
            <a:r>
              <a:rPr lang="x-none" dirty="0"/>
              <a:t>n</a:t>
            </a:r>
            <a:r>
              <a:rPr lang="sv-FI" dirty="0"/>
              <a:t>n</a:t>
            </a:r>
            <a:r>
              <a:rPr lang="x-none" dirty="0"/>
              <a:t>i</a:t>
            </a:r>
            <a:r>
              <a:rPr lang="sv-FI" dirty="0"/>
              <a:t>g</a:t>
            </a:r>
            <a:r>
              <a:rPr lang="x-none" dirty="0"/>
              <a:t> </a:t>
            </a:r>
            <a:r>
              <a:rPr lang="sv-FI" dirty="0"/>
              <a:t>i</a:t>
            </a:r>
            <a:r>
              <a:rPr lang="x-none" dirty="0"/>
              <a:t> </a:t>
            </a:r>
            <a:r>
              <a:rPr lang="sv-FI" dirty="0"/>
              <a:t>v</a:t>
            </a:r>
            <a:r>
              <a:rPr lang="x-none" dirty="0"/>
              <a:t>a</a:t>
            </a:r>
            <a:r>
              <a:rPr lang="sv-FI" dirty="0"/>
              <a:t>r</a:t>
            </a:r>
            <a:r>
              <a:rPr lang="x-none" dirty="0"/>
              <a:t>d</a:t>
            </a:r>
            <a:r>
              <a:rPr lang="sv-FI" dirty="0"/>
              <a:t>a</a:t>
            </a:r>
            <a:r>
              <a:rPr lang="x-none" dirty="0"/>
              <a:t>g</a:t>
            </a:r>
            <a:r>
              <a:rPr lang="sv-FI" dirty="0"/>
              <a:t>s</a:t>
            </a:r>
            <a:r>
              <a:rPr lang="x-none" dirty="0"/>
              <a:t>f</a:t>
            </a:r>
            <a:r>
              <a:rPr lang="sv-FI" dirty="0"/>
              <a:t>r</a:t>
            </a:r>
            <a:r>
              <a:rPr lang="x-none" dirty="0"/>
              <a:t>å</a:t>
            </a:r>
            <a:r>
              <a:rPr lang="sv-FI" dirty="0"/>
              <a:t>g</a:t>
            </a:r>
            <a:r>
              <a:rPr lang="x-none" dirty="0"/>
              <a:t>o</a:t>
            </a:r>
            <a:r>
              <a:rPr lang="sv-FI" dirty="0"/>
              <a:t>r</a:t>
            </a:r>
            <a:r>
              <a:rPr lang="x-none" dirty="0"/>
              <a:t> </a:t>
            </a:r>
            <a:r>
              <a:rPr lang="sv-FI" dirty="0"/>
              <a:t>s</a:t>
            </a:r>
            <a:r>
              <a:rPr lang="x-none" dirty="0"/>
              <a:t>o</a:t>
            </a:r>
            <a:r>
              <a:rPr lang="sv-FI" dirty="0"/>
              <a:t>m</a:t>
            </a:r>
            <a:r>
              <a:rPr lang="x-none" dirty="0"/>
              <a:t> </a:t>
            </a:r>
            <a:r>
              <a:rPr lang="sv-FI" dirty="0"/>
              <a:t>b</a:t>
            </a:r>
            <a:r>
              <a:rPr lang="x-none" dirty="0"/>
              <a:t>e</a:t>
            </a:r>
            <a:r>
              <a:rPr lang="sv-FI" dirty="0"/>
              <a:t>r</a:t>
            </a:r>
            <a:r>
              <a:rPr lang="x-none" dirty="0"/>
              <a:t>ö</a:t>
            </a:r>
            <a:r>
              <a:rPr lang="sv-FI" dirty="0"/>
              <a:t>r</a:t>
            </a:r>
            <a:r>
              <a:rPr lang="x-none" dirty="0"/>
              <a:t> hushåll, ekologi och eko</a:t>
            </a:r>
            <a:r>
              <a:rPr lang="sv-FI" dirty="0"/>
              <a:t>n</a:t>
            </a:r>
            <a:r>
              <a:rPr lang="x-none" dirty="0"/>
              <a:t>o</a:t>
            </a:r>
            <a:r>
              <a:rPr lang="sv-FI" dirty="0"/>
              <a:t>m</a:t>
            </a:r>
            <a:r>
              <a:rPr lang="x-none" dirty="0"/>
              <a:t>i. </a:t>
            </a:r>
          </a:p>
          <a:p>
            <a:r>
              <a:rPr lang="x-none" dirty="0"/>
              <a:t>I 120 år har vi stöttat kvinnan och samhället i vardagen</a:t>
            </a:r>
          </a:p>
          <a:p>
            <a:r>
              <a:rPr lang="sv-FI" dirty="0"/>
              <a:t>O</a:t>
            </a:r>
            <a:r>
              <a:rPr lang="x-none" dirty="0"/>
              <a:t>l</a:t>
            </a:r>
            <a:r>
              <a:rPr lang="sv-FI" dirty="0"/>
              <a:t>i</a:t>
            </a:r>
            <a:r>
              <a:rPr lang="x-none" dirty="0"/>
              <a:t>k</a:t>
            </a:r>
            <a:r>
              <a:rPr lang="sv-FI" dirty="0"/>
              <a:t>a</a:t>
            </a:r>
            <a:r>
              <a:rPr lang="x-none" dirty="0"/>
              <a:t> </a:t>
            </a:r>
            <a:r>
              <a:rPr lang="sv-FI" dirty="0"/>
              <a:t>p</a:t>
            </a:r>
            <a:r>
              <a:rPr lang="x-none" dirty="0"/>
              <a:t>r</a:t>
            </a:r>
            <a:r>
              <a:rPr lang="sv-FI" dirty="0"/>
              <a:t>o</a:t>
            </a:r>
            <a:r>
              <a:rPr lang="x-none" dirty="0"/>
              <a:t>jekt bland barnfamiljer, äldre och </a:t>
            </a:r>
            <a:r>
              <a:rPr lang="sv-FI" dirty="0"/>
              <a:t>u</a:t>
            </a:r>
            <a:r>
              <a:rPr lang="x-none" dirty="0"/>
              <a:t>t</a:t>
            </a:r>
            <a:r>
              <a:rPr lang="sv-FI" dirty="0"/>
              <a:t>s</a:t>
            </a:r>
            <a:r>
              <a:rPr lang="x-none" dirty="0"/>
              <a:t>a</a:t>
            </a:r>
            <a:r>
              <a:rPr lang="sv-FI" dirty="0"/>
              <a:t>t</a:t>
            </a:r>
            <a:r>
              <a:rPr lang="x-none" dirty="0"/>
              <a:t>t</a:t>
            </a:r>
            <a:r>
              <a:rPr lang="sv-FI" dirty="0"/>
              <a:t>a</a:t>
            </a:r>
            <a:r>
              <a:rPr lang="x-none" dirty="0"/>
              <a:t> </a:t>
            </a:r>
            <a:r>
              <a:rPr lang="sv-FI" dirty="0"/>
              <a:t>g</a:t>
            </a:r>
            <a:r>
              <a:rPr lang="x-none" dirty="0"/>
              <a:t>r</a:t>
            </a:r>
            <a:r>
              <a:rPr lang="sv-FI" dirty="0"/>
              <a:t>u</a:t>
            </a:r>
            <a:r>
              <a:rPr lang="x-none" dirty="0"/>
              <a:t>p</a:t>
            </a:r>
            <a:r>
              <a:rPr lang="sv-FI" dirty="0"/>
              <a:t>p</a:t>
            </a:r>
            <a:r>
              <a:rPr lang="x-none" dirty="0"/>
              <a:t>e</a:t>
            </a:r>
            <a:r>
              <a:rPr lang="sv-FI" dirty="0"/>
              <a:t>r</a:t>
            </a:r>
            <a:r>
              <a:rPr lang="x-none" dirty="0"/>
              <a:t> </a:t>
            </a:r>
            <a:r>
              <a:rPr lang="sv-FI" dirty="0"/>
              <a:t>i</a:t>
            </a:r>
            <a:r>
              <a:rPr lang="x-none" dirty="0"/>
              <a:t> </a:t>
            </a:r>
            <a:r>
              <a:rPr lang="sv-FI" dirty="0"/>
              <a:t>s</a:t>
            </a:r>
            <a:r>
              <a:rPr lang="x-none" dirty="0"/>
              <a:t>a</a:t>
            </a:r>
            <a:r>
              <a:rPr lang="sv-FI" dirty="0"/>
              <a:t>m</a:t>
            </a:r>
            <a:r>
              <a:rPr lang="x-none" dirty="0"/>
              <a:t>h</a:t>
            </a:r>
            <a:r>
              <a:rPr lang="sv-FI" dirty="0"/>
              <a:t>ä</a:t>
            </a:r>
            <a:r>
              <a:rPr lang="x-none" dirty="0"/>
              <a:t>l</a:t>
            </a:r>
            <a:r>
              <a:rPr lang="sv-FI" dirty="0"/>
              <a:t>l</a:t>
            </a:r>
            <a:r>
              <a:rPr lang="x-none" dirty="0"/>
              <a:t>e</a:t>
            </a:r>
            <a:r>
              <a:rPr lang="sv-FI" dirty="0"/>
              <a:t>t</a:t>
            </a:r>
            <a:endParaRPr lang="x-none" dirty="0">
              <a:cs typeface="Calibri"/>
            </a:endParaRPr>
          </a:p>
          <a:p>
            <a:r>
              <a:rPr lang="x-none" dirty="0"/>
              <a:t>Medlemsorganisation med </a:t>
            </a:r>
            <a:r>
              <a:rPr lang="sv-FI" dirty="0"/>
              <a:t>c</a:t>
            </a:r>
            <a:r>
              <a:rPr lang="x-none" dirty="0"/>
              <a:t>a 10 000 medlemmar. </a:t>
            </a:r>
          </a:p>
          <a:p>
            <a:r>
              <a:rPr lang="x-none" dirty="0"/>
              <a:t>Föreningarna har lite olika fokusområden: miljö, välgörenhet</a:t>
            </a:r>
            <a:endParaRPr lang="x-none" dirty="0">
              <a:cs typeface="Calibri"/>
            </a:endParaRPr>
          </a:p>
          <a:p>
            <a:endParaRPr lang="x-none" dirty="0"/>
          </a:p>
          <a:p>
            <a:endParaRPr lang="fi-FI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28739-AD0D-6649-A97A-77B55A9262BE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833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MARIA:</a:t>
            </a:r>
          </a:p>
          <a:p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kortet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igenom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plaster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märkningar</a:t>
            </a: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</a:t>
            </a:r>
            <a:r>
              <a:rPr lang="fi-FI" dirty="0"/>
              <a:t> 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UNDVIK</a:t>
            </a:r>
          </a:p>
          <a:p>
            <a:pPr>
              <a:defRPr/>
            </a:pP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Rekommendationen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användning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plasterna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gruppen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undviks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p.g.a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deras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hälsoskadliga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effekter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människor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miljö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fi-FI" dirty="0"/>
              <a:t> </a:t>
            </a:r>
            <a:r>
              <a:rPr lang="fi-FI" dirty="0" err="1"/>
              <a:t>Antingen</a:t>
            </a:r>
            <a:r>
              <a:rPr lang="fi-FI" dirty="0"/>
              <a:t> </a:t>
            </a:r>
            <a:r>
              <a:rPr lang="fi-FI" dirty="0" err="1"/>
              <a:t>vid</a:t>
            </a:r>
            <a:r>
              <a:rPr lang="fi-FI" dirty="0"/>
              <a:t> </a:t>
            </a:r>
            <a:r>
              <a:rPr lang="fi-FI" dirty="0" err="1"/>
              <a:t>användning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produktion. </a:t>
            </a:r>
            <a:r>
              <a:rPr lang="fi-FI" dirty="0" err="1"/>
              <a:t>Te.x</a:t>
            </a:r>
            <a:r>
              <a:rPr lang="fi-FI" dirty="0"/>
              <a:t> ps</a:t>
            </a: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fi-FI" dirty="0" err="1">
                <a:cs typeface="Calibri"/>
              </a:rPr>
              <a:t>Märkningen</a:t>
            </a:r>
            <a:r>
              <a:rPr lang="fi-FI" dirty="0">
                <a:cs typeface="Calibri"/>
              </a:rPr>
              <a:t> för </a:t>
            </a:r>
            <a:r>
              <a:rPr lang="fi-FI" dirty="0" err="1">
                <a:cs typeface="Calibri"/>
              </a:rPr>
              <a:t>återvinning</a:t>
            </a:r>
            <a:r>
              <a:rPr lang="fi-FI" dirty="0">
                <a:cs typeface="Calibri"/>
              </a:rPr>
              <a:t>, </a:t>
            </a:r>
            <a:r>
              <a:rPr lang="fi-FI" dirty="0" err="1">
                <a:cs typeface="Calibri"/>
              </a:rPr>
              <a:t>huvudplast</a:t>
            </a:r>
            <a:r>
              <a:rPr lang="fi-FI" dirty="0">
                <a:cs typeface="Calibri"/>
              </a:rPr>
              <a:t> typen, </a:t>
            </a:r>
            <a:r>
              <a:rPr lang="fi-FI" dirty="0" err="1">
                <a:cs typeface="Calibri"/>
              </a:rPr>
              <a:t>inte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tillsatsämnnen</a:t>
            </a:r>
            <a:r>
              <a:rPr lang="fi-FI" dirty="0">
                <a:cs typeface="Calibri"/>
              </a:rPr>
              <a:t> etc. </a:t>
            </a:r>
          </a:p>
          <a:p>
            <a:endParaRPr lang="fi-FI" dirty="0"/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PVC,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dockor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bollar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elektronik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kläder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plasttryck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regnkläder,konstläder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möbler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väskor</a:t>
            </a: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sz="1200" b="0" i="0" kern="1200" dirty="0">
                <a:effectLst/>
                <a:cs typeface="+mn-lt"/>
              </a:rPr>
            </a:b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PS,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yoghurtburkar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engångsglas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muggar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engångsförpackningar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livsmedel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pärlplattor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frigolit</a:t>
            </a: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Polystyren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cancerframkallande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hormonstörande</a:t>
            </a: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7ans 	</a:t>
            </a:r>
            <a:r>
              <a:rPr lang="fi-FI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elamin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tallrikar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muggar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ofta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barn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fi-FI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svarta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kökslevar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stekspadar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syntetisk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textil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kläder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	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mattor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Polyamid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/nylon,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cancerogent</a:t>
            </a: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fi-FI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köksutrustning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genomskinliga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plastleksaker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inredning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CD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fi-FI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TPE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haklappar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leksaker</a:t>
            </a: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Microplaster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kemikaliefarliga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se,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miljöfarligt</a:t>
            </a:r>
            <a:r>
              <a:rPr lang="fi-FI" dirty="0"/>
              <a:t> </a:t>
            </a:r>
            <a:endParaRPr lang="fi-FI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T.ex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Ok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Engångs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använding</a:t>
            </a: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T.ex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Ok 	</a:t>
            </a:r>
            <a:r>
              <a:rPr lang="fi-FI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PLA</a:t>
            </a:r>
            <a:br>
              <a:rPr lang="fi-FI" sz="1200" b="0" i="0" kern="1200" dirty="0">
                <a:effectLst/>
                <a:cs typeface="+mn-lt"/>
              </a:rPr>
            </a:b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fi-FI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-lego,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leksaker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telefon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tv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fi-FI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lätta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klossar,badleksaker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pussel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yogamattor</a:t>
            </a: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fi-FI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servis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hushållsmaskiner</a:t>
            </a: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fi-FI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Tritan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-köksutrustning</a:t>
            </a:r>
            <a:r>
              <a:rPr lang="fi-FI" dirty="0"/>
              <a:t> </a:t>
            </a:r>
            <a:endParaRPr lang="fi-FI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28739-AD0D-6649-A97A-77B55A9262B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223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28739-AD0D-6649-A97A-77B55A9262BE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6460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base"/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JENNI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 i kontakt med varm, sur och fet mat </a:t>
            </a: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- finns risk att skadliga ämnen avges till maten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Värm inte mat i plast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Repiga plastförpackningar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Undvik specifikt plaster av typen </a:t>
            </a:r>
            <a:r>
              <a:rPr lang="sv-FI" sz="9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polykarbonat</a:t>
            </a: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 (PC) och polyvinylklorid (PVC) i kontakt med mat 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eflon (stekpannor, kastruller, bakformar) – högflourerande ämnen (PFAS)</a:t>
            </a:r>
            <a:endParaRPr lang="sv-FI" sz="11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Geneva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ngångsför</a:t>
            </a: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(</a:t>
            </a: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x. </a:t>
            </a: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</a:t>
            </a: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FI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kan innehålla högflourerande ämnen – vattenavvisnde egenskaper, den är gjord för engångdbruk och ska inte återanvändas</a:t>
            </a:r>
            <a:endParaRPr lang="sv-FI" sz="11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Geneva" charset="0"/>
            </a:endParaRPr>
          </a:p>
          <a:p>
            <a:pPr rtl="0" fontAlgn="base"/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Att återanvända engångsplastförpackningar (t.ex. stora yoghurtburkar eller glasslådor) till förvaring av mat, risk för att ämnen läcker ut då de inte är menade för återbruk 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Handskar av PVC (polyvinylklorid), dessa innehåller hormonstörande ämnen som går över till maten (och bäraren) och kan orsaka allergi  och Plastfilm av PVC 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Aluminium i kontakt med sura livsmedel (krämer, saft, tomatsås), då aluminium kan läcka till maten   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Haklappar med PVC och TPE på grund av risk för ftalater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sv-FI" sz="11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Bordsduk av PVC (ftalater) 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FI" sz="1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FI" sz="1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iskmaskin – </a:t>
            </a:r>
            <a:r>
              <a:rPr lang="sv-FI" sz="1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FI" sz="1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sv-FI" sz="1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FI" sz="1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 att doseringen kollas regelbundet, på ett säkert ställe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endParaRPr lang="sv-FI" sz="11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Geneva" charset="0"/>
            </a:endParaRPr>
          </a:p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962717-D371-4D25-9C4E-D9F06D5F50A6}" type="slidenum">
              <a:rPr lang="sv-FI" altLang="sv-SE" smtClean="0"/>
              <a:pPr>
                <a:defRPr/>
              </a:pPr>
              <a:t>6</a:t>
            </a:fld>
            <a:endParaRPr lang="sv-FI" altLang="sv-SE"/>
          </a:p>
        </p:txBody>
      </p:sp>
    </p:spTree>
    <p:extLst>
      <p:ext uri="{BB962C8B-B14F-4D97-AF65-F5344CB8AC3E}">
        <p14:creationId xmlns:p14="http://schemas.microsoft.com/office/powerpoint/2010/main" val="40280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C5FE9A8-D840-4823-9ACE-46F943E927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D104717-B3A4-4D46-A487-83448BD163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JENNI           (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Cecilia: </a:t>
            </a:r>
            <a:r>
              <a:rPr lang="en-US" sz="18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fungerar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det med </a:t>
            </a:r>
            <a:r>
              <a:rPr lang="en-US" sz="18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glas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glas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på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dagis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?)</a:t>
            </a:r>
            <a:endParaRPr lang="sv-FI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fontAlgn="base"/>
            <a:endParaRPr lang="sv-SE" sz="1200" b="0" i="0" kern="120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Geneva" charset="0"/>
            </a:endParaRPr>
          </a:p>
          <a:p>
            <a:pPr rtl="0" fontAlgn="base"/>
            <a:r>
              <a:rPr lang="sv-FI" altLang="sv-FI" sz="1200">
                <a:latin typeface="Futura Medium"/>
                <a:ea typeface="Futura Medium"/>
                <a:cs typeface="Futura Medium"/>
              </a:rPr>
              <a:t>VÄRM MATEN I KERAMIK ELLER GLASKÄRL</a:t>
            </a:r>
          </a:p>
          <a:p>
            <a:pPr rtl="0" fontAlgn="base"/>
            <a:r>
              <a:rPr lang="sv-FI" altLang="sv-FI" sz="1200">
                <a:latin typeface="Futura Medium"/>
                <a:ea typeface="Futura Medium"/>
                <a:cs typeface="Futura Medium"/>
              </a:rPr>
              <a:t>MILJÖMÄRKT BAKPLÅTSPAPPER UTAN FLOURKARBONER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Geneva" charset="0"/>
            </a:endParaRPr>
          </a:p>
          <a:p>
            <a:pPr rtl="0" fontAlgn="base"/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Handskar av polyeten (PE) eller </a:t>
            </a:r>
            <a:r>
              <a:rPr lang="sv-SE" sz="1200" b="0" i="0" kern="120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nitril</a:t>
            </a: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 med “glas och gaffel”-symbol om det behövs handskar, oftast räcker dock god handhygien  </a:t>
            </a:r>
          </a:p>
          <a:p>
            <a:pPr rtl="0" fontAlgn="base"/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Plastfilm av PE eller en tallrik över skålen som lock  </a:t>
            </a:r>
          </a:p>
          <a:p>
            <a:pPr rtl="0" fontAlgn="base"/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Haklappar av tyg till exempel frotté, polyeten- (PE) eller polypropen-plast (PP) </a:t>
            </a:r>
          </a:p>
          <a:p>
            <a:pPr rtl="0" fontAlgn="base"/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Bordsduk av naturmaterial (bomull, linne) eller akrylatbelagd bomull </a:t>
            </a:r>
          </a:p>
          <a:p>
            <a:pPr rtl="0" fontAlgn="base"/>
            <a:r>
              <a:rPr lang="sv-FI">
                <a:hlinkClick r:id="rId3"/>
              </a:rPr>
              <a:t>https://www.k-ruoka.fi/kauppa/tuote/akro-eko-kertakayttokasine-kirkas-m-6430013394515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Geneva" charset="0"/>
            </a:endParaRPr>
          </a:p>
          <a:p>
            <a:pPr eaLnBrk="1" hangingPunct="1"/>
            <a:endParaRPr lang="fi-FI" altLang="sv-SE"/>
          </a:p>
        </p:txBody>
      </p:sp>
    </p:spTree>
    <p:extLst>
      <p:ext uri="{BB962C8B-B14F-4D97-AF65-F5344CB8AC3E}">
        <p14:creationId xmlns:p14="http://schemas.microsoft.com/office/powerpoint/2010/main" val="453088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JENNI</a:t>
            </a:r>
          </a:p>
          <a:p>
            <a:r>
              <a:rPr lang="sv-FI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Trä och metalleksaker där färgen, lacken eller ytan gått sönder. Färgen/lacken kan innehålla skadliga tungmetaller (kadmium, bly, krom) som kan skada nervsystemet och vara cancerframkallande, och små barn kan få i sig bitar av färgen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· Gamla mjuka, hala, feta, klibbiga och illaluktande plastleksaker, dessa kan avge skadliga ämnen</a:t>
            </a:r>
            <a:b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leksaker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mjuk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mjukare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än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lego)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bollar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dockor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Hala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klibbiga</a:t>
            </a: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fi-FI" altLang="sv-FI" dirty="0">
                <a:ea typeface="Geneva" charset="-128"/>
              </a:rPr>
              <a:t>CE </a:t>
            </a:r>
            <a:r>
              <a:rPr lang="fi-FI" altLang="sv-FI" dirty="0" err="1">
                <a:ea typeface="Geneva" charset="-128"/>
              </a:rPr>
              <a:t>märkning</a:t>
            </a:r>
            <a:r>
              <a:rPr lang="fi-FI" altLang="sv-FI" dirty="0">
                <a:ea typeface="Geneva" charset="-128"/>
              </a:rPr>
              <a:t> </a:t>
            </a:r>
            <a:r>
              <a:rPr lang="fi-FI" altLang="sv-FI" dirty="0" err="1">
                <a:ea typeface="Geneva" charset="-128"/>
              </a:rPr>
              <a:t>eurpoeisk</a:t>
            </a:r>
            <a:r>
              <a:rPr lang="fi-FI" altLang="sv-FI" dirty="0">
                <a:ea typeface="Geneva" charset="-128"/>
              </a:rPr>
              <a:t> </a:t>
            </a:r>
            <a:r>
              <a:rPr lang="fi-FI" altLang="sv-FI" dirty="0" err="1">
                <a:ea typeface="Geneva" charset="-128"/>
              </a:rPr>
              <a:t>kravmärkning</a:t>
            </a:r>
            <a:r>
              <a:rPr lang="fi-FI" altLang="sv-FI" dirty="0">
                <a:ea typeface="Geneva" charset="-128"/>
              </a:rPr>
              <a:t>, </a:t>
            </a:r>
            <a:r>
              <a:rPr lang="fi-FI" altLang="sv-FI" dirty="0" err="1">
                <a:ea typeface="Geneva" charset="-128"/>
              </a:rPr>
              <a:t>finns</a:t>
            </a:r>
            <a:r>
              <a:rPr lang="fi-FI" altLang="sv-FI" dirty="0">
                <a:ea typeface="Geneva" charset="-128"/>
              </a:rPr>
              <a:t> China </a:t>
            </a:r>
            <a:r>
              <a:rPr lang="fi-FI" altLang="sv-FI" dirty="0" err="1">
                <a:ea typeface="Geneva" charset="-128"/>
              </a:rPr>
              <a:t>Export</a:t>
            </a:r>
            <a:r>
              <a:rPr lang="fi-FI" altLang="sv-FI" dirty="0">
                <a:ea typeface="Geneva" charset="-128"/>
              </a:rPr>
              <a:t> </a:t>
            </a:r>
            <a:r>
              <a:rPr lang="fi-FI" altLang="sv-FI" dirty="0" err="1">
                <a:ea typeface="Geneva" charset="-128"/>
              </a:rPr>
              <a:t>som</a:t>
            </a:r>
            <a:r>
              <a:rPr lang="fi-FI" altLang="sv-FI" dirty="0">
                <a:ea typeface="Geneva" charset="-128"/>
              </a:rPr>
              <a:t> </a:t>
            </a:r>
            <a:r>
              <a:rPr lang="fi-FI" altLang="sv-FI" dirty="0" err="1">
                <a:ea typeface="Geneva" charset="-128"/>
              </a:rPr>
              <a:t>härmar</a:t>
            </a:r>
            <a:r>
              <a:rPr lang="fi-FI" altLang="sv-FI" dirty="0">
                <a:ea typeface="Geneva" charset="-128"/>
              </a:rPr>
              <a:t> </a:t>
            </a:r>
            <a:r>
              <a:rPr lang="fi-FI" altLang="sv-FI" dirty="0" err="1">
                <a:ea typeface="Geneva" charset="-128"/>
              </a:rPr>
              <a:t>märkningen</a:t>
            </a:r>
            <a:br>
              <a:rPr lang="fi-FI" altLang="sv-FI" dirty="0">
                <a:ea typeface="Geneva" charset="-128"/>
              </a:rPr>
            </a:br>
            <a:r>
              <a:rPr lang="fi-FI" altLang="sv-FI" dirty="0" err="1">
                <a:ea typeface="Geneva" charset="-128"/>
              </a:rPr>
              <a:t>gamla</a:t>
            </a:r>
            <a:r>
              <a:rPr lang="fi-FI" altLang="sv-FI" dirty="0">
                <a:ea typeface="Geneva" charset="-128"/>
              </a:rPr>
              <a:t> </a:t>
            </a:r>
            <a:r>
              <a:rPr lang="fi-FI" altLang="sv-FI" dirty="0" err="1">
                <a:ea typeface="Geneva" charset="-128"/>
              </a:rPr>
              <a:t>leksaker</a:t>
            </a:r>
            <a:r>
              <a:rPr lang="fi-FI" altLang="sv-FI" dirty="0">
                <a:ea typeface="Geneva" charset="-128"/>
              </a:rPr>
              <a:t>: </a:t>
            </a:r>
            <a:r>
              <a:rPr lang="fi-FI" altLang="sv-FI" dirty="0" err="1">
                <a:ea typeface="Geneva" charset="-128"/>
              </a:rPr>
              <a:t>före</a:t>
            </a:r>
            <a:r>
              <a:rPr lang="fi-FI" altLang="sv-FI" dirty="0">
                <a:ea typeface="Geneva" charset="-128"/>
              </a:rPr>
              <a:t> 2007 </a:t>
            </a:r>
            <a:r>
              <a:rPr lang="fi-FI" altLang="sv-FI" dirty="0" err="1">
                <a:ea typeface="Geneva" charset="-128"/>
              </a:rPr>
              <a:t>uppfyllde</a:t>
            </a:r>
            <a:r>
              <a:rPr lang="fi-FI" altLang="sv-FI" dirty="0">
                <a:ea typeface="Geneva" charset="-128"/>
              </a:rPr>
              <a:t> de </a:t>
            </a:r>
            <a:r>
              <a:rPr lang="fi-FI" altLang="sv-FI" dirty="0" err="1">
                <a:ea typeface="Geneva" charset="-128"/>
              </a:rPr>
              <a:t>tidigare</a:t>
            </a:r>
            <a:r>
              <a:rPr lang="fi-FI" altLang="sv-FI" dirty="0">
                <a:ea typeface="Geneva" charset="-128"/>
              </a:rPr>
              <a:t> </a:t>
            </a:r>
            <a:r>
              <a:rPr lang="fi-FI" altLang="sv-FI" dirty="0" err="1">
                <a:ea typeface="Geneva" charset="-128"/>
              </a:rPr>
              <a:t>kraven</a:t>
            </a:r>
            <a:r>
              <a:rPr lang="fi-FI" altLang="sv-FI" dirty="0">
                <a:ea typeface="Geneva" charset="-128"/>
              </a:rPr>
              <a:t>, </a:t>
            </a:r>
            <a:r>
              <a:rPr lang="fi-FI" altLang="sv-FI" dirty="0" err="1">
                <a:ea typeface="Geneva" charset="-128"/>
              </a:rPr>
              <a:t>inte</a:t>
            </a:r>
            <a:r>
              <a:rPr lang="fi-FI" altLang="sv-FI" dirty="0">
                <a:ea typeface="Geneva" charset="-128"/>
              </a:rPr>
              <a:t> de </a:t>
            </a:r>
            <a:r>
              <a:rPr lang="fi-FI" altLang="sv-FI" dirty="0" err="1">
                <a:ea typeface="Geneva" charset="-128"/>
              </a:rPr>
              <a:t>nya</a:t>
            </a:r>
            <a:r>
              <a:rPr lang="fi-FI" altLang="sv-FI" dirty="0">
                <a:ea typeface="Geneva" charset="-128"/>
              </a:rPr>
              <a:t>! Tex 2013- </a:t>
            </a:r>
            <a:r>
              <a:rPr lang="fi-FI" altLang="sv-FI" dirty="0" err="1">
                <a:ea typeface="Geneva" charset="-128"/>
              </a:rPr>
              <a:t>förbjöds</a:t>
            </a:r>
            <a:r>
              <a:rPr lang="fi-FI" altLang="sv-FI" dirty="0">
                <a:ea typeface="Geneva" charset="-128"/>
              </a:rPr>
              <a:t> </a:t>
            </a:r>
            <a:r>
              <a:rPr lang="fi-FI" altLang="sv-FI" dirty="0" err="1">
                <a:ea typeface="Geneva" charset="-128"/>
              </a:rPr>
              <a:t>ftalater</a:t>
            </a:r>
            <a:r>
              <a:rPr lang="fi-FI" altLang="sv-FI" dirty="0">
                <a:ea typeface="Geneva" charset="-128"/>
              </a:rPr>
              <a:t> i </a:t>
            </a:r>
            <a:r>
              <a:rPr lang="fi-FI" altLang="sv-FI" dirty="0" err="1">
                <a:ea typeface="Geneva" charset="-128"/>
              </a:rPr>
              <a:t>mjuk</a:t>
            </a:r>
            <a:r>
              <a:rPr lang="fi-FI" altLang="sv-FI" dirty="0">
                <a:ea typeface="Geneva" charset="-128"/>
              </a:rPr>
              <a:t> </a:t>
            </a:r>
            <a:r>
              <a:rPr lang="fi-FI" altLang="sv-FI" dirty="0" err="1">
                <a:ea typeface="Geneva" charset="-128"/>
              </a:rPr>
              <a:t>plast</a:t>
            </a:r>
            <a:r>
              <a:rPr lang="fi-FI" altLang="sv-FI" dirty="0">
                <a:ea typeface="Geneva" charset="-128"/>
              </a:rPr>
              <a:t> (=CE </a:t>
            </a:r>
            <a:r>
              <a:rPr lang="fi-FI" altLang="sv-FI" dirty="0" err="1">
                <a:ea typeface="Geneva" charset="-128"/>
              </a:rPr>
              <a:t>märkta</a:t>
            </a:r>
            <a:r>
              <a:rPr lang="fi-FI" altLang="sv-FI" dirty="0">
                <a:ea typeface="Geneva" charset="-128"/>
              </a:rPr>
              <a:t> </a:t>
            </a:r>
            <a:r>
              <a:rPr lang="fi-FI" altLang="sv-FI" dirty="0" err="1">
                <a:ea typeface="Geneva" charset="-128"/>
              </a:rPr>
              <a:t>innan</a:t>
            </a:r>
            <a:r>
              <a:rPr lang="fi-FI" altLang="sv-FI" dirty="0">
                <a:ea typeface="Geneva" charset="-128"/>
              </a:rPr>
              <a:t> </a:t>
            </a:r>
            <a:r>
              <a:rPr lang="fi-FI" altLang="sv-FI" dirty="0" err="1">
                <a:ea typeface="Geneva" charset="-128"/>
              </a:rPr>
              <a:t>kan</a:t>
            </a:r>
            <a:r>
              <a:rPr lang="fi-FI" altLang="sv-FI" dirty="0">
                <a:ea typeface="Geneva" charset="-128"/>
              </a:rPr>
              <a:t> </a:t>
            </a:r>
            <a:r>
              <a:rPr lang="fi-FI" altLang="sv-FI" dirty="0" err="1">
                <a:ea typeface="Geneva" charset="-128"/>
              </a:rPr>
              <a:t>innehålla</a:t>
            </a:r>
            <a:r>
              <a:rPr lang="fi-FI" altLang="sv-FI" dirty="0">
                <a:ea typeface="Geneva" charset="-128"/>
              </a:rPr>
              <a:t> </a:t>
            </a:r>
            <a:r>
              <a:rPr lang="fi-FI" altLang="sv-FI" dirty="0" err="1">
                <a:ea typeface="Geneva" charset="-128"/>
              </a:rPr>
              <a:t>dem</a:t>
            </a:r>
            <a:r>
              <a:rPr lang="fi-FI" altLang="sv-FI" dirty="0">
                <a:ea typeface="Geneva" charset="-128"/>
              </a:rPr>
              <a:t>)</a:t>
            </a:r>
          </a:p>
          <a:p>
            <a:endParaRPr lang="sv-FI" sz="12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Geneva" charset="0"/>
            </a:endParaRPr>
          </a:p>
          <a:p>
            <a:r>
              <a:rPr lang="sv-FI" sz="1200" b="0" i="0" kern="1200" dirty="0">
                <a:solidFill>
                  <a:schemeClr val="tx1"/>
                </a:solidFill>
                <a:effectLst/>
                <a:latin typeface="+mn-lt"/>
                <a:ea typeface="MS PGothic"/>
                <a:cs typeface="Calibri"/>
              </a:rPr>
              <a:t>· Plastleksaker tillverkade före 2007</a:t>
            </a:r>
            <a:r>
              <a:rPr lang="sv-FI" dirty="0">
                <a:ea typeface="MS PGothic"/>
                <a:cs typeface="Calibri"/>
              </a:rPr>
              <a:t> /2013</a:t>
            </a:r>
            <a:r>
              <a:rPr lang="sv-FI" sz="1200" b="0" i="0" kern="1200" dirty="0">
                <a:solidFill>
                  <a:schemeClr val="tx1"/>
                </a:solidFill>
                <a:effectLst/>
                <a:latin typeface="+mn-lt"/>
                <a:ea typeface="MS PGothic"/>
                <a:cs typeface="Calibri"/>
              </a:rPr>
              <a:t>.</a:t>
            </a:r>
          </a:p>
          <a:p>
            <a:r>
              <a:rPr lang="sv-FI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· Plastleksaker mjukare än Lego innehåller någon typ av mjukgörare och många mjukgörande kemikalier har visat sig ha hälsoskadliga effekter.</a:t>
            </a:r>
          </a:p>
          <a:p>
            <a:r>
              <a:rPr lang="sv-FI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· Leksaker med doftämnen/parfym, dessa kan vara allergiframkallande.</a:t>
            </a:r>
          </a:p>
          <a:p>
            <a:r>
              <a:rPr lang="sv-FI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· Vätskefyllda leksaker, risk för kemisk lunginflammation om leksaken går sönder.</a:t>
            </a:r>
          </a:p>
          <a:p>
            <a:r>
              <a:rPr lang="sv-FI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· Elektriska leksaker (med batteri, sladd eller solceller), kan innehålla skadliga flamskyddsmedel och tungmetaller.</a:t>
            </a:r>
          </a:p>
          <a:p>
            <a:r>
              <a:rPr lang="sv-FI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· Leksaker som inte är CE-märkta, kan vara att produkterna inte uppfyller EU:s säkerhetskrav angivna i leksaksdirektivet.</a:t>
            </a:r>
          </a:p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962717-D371-4D25-9C4E-D9F06D5F50A6}" type="slidenum">
              <a:rPr lang="sv-FI" altLang="sv-SE" smtClean="0"/>
              <a:pPr>
                <a:defRPr/>
              </a:pPr>
              <a:t>8</a:t>
            </a:fld>
            <a:endParaRPr lang="sv-FI" altLang="sv-SE"/>
          </a:p>
        </p:txBody>
      </p:sp>
    </p:spTree>
    <p:extLst>
      <p:ext uri="{BB962C8B-B14F-4D97-AF65-F5344CB8AC3E}">
        <p14:creationId xmlns:p14="http://schemas.microsoft.com/office/powerpoint/2010/main" val="2864830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sz="1200" b="0" i="0" kern="120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JENNI</a:t>
            </a:r>
          </a:p>
          <a:p>
            <a:r>
              <a:rPr lang="sv-FI" sz="1200" b="0" i="0" kern="120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Tygleksaker som är fria från flamskyddsmedel och ytbehandlingar.</a:t>
            </a:r>
          </a:p>
          <a:p>
            <a:r>
              <a:rPr lang="sv-FI" sz="1200" b="0" i="0" kern="120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· Träleksaker (bättre med homogent trä = hela trästycken och inte spånskivor som kan vara behandlade med diverse kemikalier).</a:t>
            </a:r>
          </a:p>
          <a:p>
            <a:r>
              <a:rPr lang="sv-FI" sz="1200" b="0" i="0" kern="120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· Gärna tvättbara leksaker som underlättar rengöring.</a:t>
            </a:r>
          </a:p>
          <a:p>
            <a:r>
              <a:rPr lang="sv-FI" sz="1200" b="0" i="0" kern="120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· Kökskärl och -redskap i rostfritt stål och trä framom plast till lekhörnan med kök.</a:t>
            </a:r>
          </a:p>
          <a:p>
            <a:r>
              <a:rPr lang="sv-FI" sz="1200" b="0" i="0" kern="120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· CE-märkta leksaker, men observera att CE-märkning inte är en garanti för giftfrihet eftersom t.ex. bisfenol A är tillåtet (men begränsat i leksaker till barn under 3 år).</a:t>
            </a:r>
          </a:p>
          <a:p>
            <a:r>
              <a:rPr lang="sv-FI" sz="1200" b="0" i="0" kern="120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· Välj material med omsorg och föredra miljömärkta produkter vid nyinköp.</a:t>
            </a:r>
          </a:p>
          <a:p>
            <a:r>
              <a:rPr lang="sv-FI" sz="1200" b="0" i="0" kern="120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· Leksaker i naturgummi (i regel för leksaker som inte sätts i munnen).</a:t>
            </a:r>
          </a:p>
          <a:p>
            <a:r>
              <a:rPr lang="sv-FI" sz="1200" b="0" i="0" kern="120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Geneva" charset="0"/>
              </a:rPr>
              <a:t>· Maskeradkläder av vanliga kläder.</a:t>
            </a:r>
          </a:p>
          <a:p>
            <a:endParaRPr 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962717-D371-4D25-9C4E-D9F06D5F50A6}" type="slidenum">
              <a:rPr lang="sv-FI" altLang="sv-SE" smtClean="0"/>
              <a:pPr>
                <a:defRPr/>
              </a:pPr>
              <a:t>9</a:t>
            </a:fld>
            <a:endParaRPr lang="sv-FI" altLang="sv-SE"/>
          </a:p>
        </p:txBody>
      </p:sp>
    </p:spTree>
    <p:extLst>
      <p:ext uri="{BB962C8B-B14F-4D97-AF65-F5344CB8AC3E}">
        <p14:creationId xmlns:p14="http://schemas.microsoft.com/office/powerpoint/2010/main" val="145640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CB962-DCE0-5447-8EA7-05BB43626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FE215-05DD-4D42-80B7-C24F99B3F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0382F-AC95-4349-8FFC-7153678A9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0491-A647-6145-85A2-49C994F7CBA2}" type="datetimeFigureOut">
              <a:rPr lang="fi-FI" smtClean="0"/>
              <a:t>15.6.2023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82D12-EABD-5641-A21C-DEDFAF59C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841D6-F698-8F4D-B3EB-EE08BB1B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1922-C571-224A-A79C-F585EBC1B6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87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FDCF1-5481-EB46-A20D-614BF30A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1550B-3A87-1D40-B333-4224ABEF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74F37-B5E9-6641-AC9E-DD0CB06DF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0491-A647-6145-85A2-49C994F7CBA2}" type="datetimeFigureOut">
              <a:rPr lang="fi-FI" smtClean="0"/>
              <a:t>15.6.2023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D615C-DD5A-1E4E-AF49-66942FFAC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1844A-F2EA-AE42-A77B-3ECF09B0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1922-C571-224A-A79C-F585EBC1B6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70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5848D4-44A7-8043-BB12-4A2F56E5D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1C129-5DD1-0747-91F1-C6C2D92E1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2CA72-31FF-A34F-A802-BD9354FC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0491-A647-6145-85A2-49C994F7CBA2}" type="datetimeFigureOut">
              <a:rPr lang="fi-FI" smtClean="0"/>
              <a:t>15.6.2023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31017-2AA4-444E-B6B1-059E7E14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1688-1803-5447-BBBB-77578761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1922-C571-224A-A79C-F585EBC1B6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85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D710F-ED9E-2C4B-B65D-412857859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6FA9C-5B80-4245-A463-10226AFCF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78587-A4D3-0544-AB43-09874938A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0491-A647-6145-85A2-49C994F7CBA2}" type="datetimeFigureOut">
              <a:rPr lang="fi-FI" smtClean="0"/>
              <a:t>15.6.2023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38D84-4A3F-B14A-8583-0A211A34B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C08A2-0F2D-5548-A8B2-FD6BF7F3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1922-C571-224A-A79C-F585EBC1B6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21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1ED60-75FF-514A-93C0-78B22B94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2764C-5503-7A46-A558-79B9AEC35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FCCD0-7FD4-154D-830D-3906BC9E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0491-A647-6145-85A2-49C994F7CBA2}" type="datetimeFigureOut">
              <a:rPr lang="fi-FI" smtClean="0"/>
              <a:t>15.6.2023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3E8C7-1E47-6B4D-A5AC-6E063F96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DCC66-0BCF-BC4F-902C-2A8540B3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1922-C571-224A-A79C-F585EBC1B6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600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ED82-42CB-714A-8DFD-A7AE2E1BA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14F54-410C-DD48-9EAF-371A4002E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910DE-3600-5F44-9F5B-BDA33D31C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183DB-AF9A-5145-9381-122370DB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0491-A647-6145-85A2-49C994F7CBA2}" type="datetimeFigureOut">
              <a:rPr lang="fi-FI" smtClean="0"/>
              <a:t>15.6.2023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FE1A-0C23-4B48-B22F-CD3451FF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036D4-04E1-4342-B141-545A426F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1922-C571-224A-A79C-F585EBC1B6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149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26FF-C245-8D41-A340-7DDC42A1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6CB1D-92FC-E641-AB05-09B2A0EE8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05E7D-3784-6A42-8B61-E9CE1A55C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15EA5-440E-184F-B752-B9DC9A789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A8263-BEF1-3A49-8B1C-BE1A14265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094F64-C0CC-EA4A-A90E-DC7A39EF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0491-A647-6145-85A2-49C994F7CBA2}" type="datetimeFigureOut">
              <a:rPr lang="fi-FI" smtClean="0"/>
              <a:t>15.6.2023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636E1B-6CF3-6C48-8846-242BDC69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395F22-60C4-E449-9EBF-E7C8E799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1922-C571-224A-A79C-F585EBC1B6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69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A7CA9-63E6-034B-94B9-CD376A33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7DEC66-1CB1-094A-8BD4-C47F7AA5E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0491-A647-6145-85A2-49C994F7CBA2}" type="datetimeFigureOut">
              <a:rPr lang="fi-FI" smtClean="0"/>
              <a:t>15.6.2023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568E6-C4C0-AF40-91C0-0B2A625F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1B128-DF44-0A44-A77D-D08A3A9C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1922-C571-224A-A79C-F585EBC1B6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143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2D420-6F37-3042-8639-8AA121B9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0491-A647-6145-85A2-49C994F7CBA2}" type="datetimeFigureOut">
              <a:rPr lang="fi-FI" smtClean="0"/>
              <a:t>15.6.2023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7D881-1535-5244-BFD4-3E855BCB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6A566-C276-3A43-9F53-E24EA9C6B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1922-C571-224A-A79C-F585EBC1B6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797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70EF8-411A-914E-B7A8-4654343B1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B460-600C-AE43-BBBC-7C5A6EBE4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88C3A-D1CB-3443-B99C-C1B8C36AF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5DF63-D067-A446-9B2F-0BE83BDC7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0491-A647-6145-85A2-49C994F7CBA2}" type="datetimeFigureOut">
              <a:rPr lang="fi-FI" smtClean="0"/>
              <a:t>15.6.2023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4AE4B-98D2-6A4E-8EF6-710250F0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0C33D-E25F-0F48-94CE-D4141F1F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1922-C571-224A-A79C-F585EBC1B6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067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413B2-A21B-8940-9D10-E9268B91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E61206-0366-5649-A2DD-D39BEE6AC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BFD6C-038E-344E-B4C5-B6EDA0B60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27CC1-7677-F748-A744-4CEDFBE9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0491-A647-6145-85A2-49C994F7CBA2}" type="datetimeFigureOut">
              <a:rPr lang="fi-FI" smtClean="0"/>
              <a:t>15.6.2023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5AC0B-7C9C-3548-9978-2EF118A9C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27189-B315-0540-901C-8E37E723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1922-C571-224A-A79C-F585EBC1B6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315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6E9BC2-8C02-2A4D-9FAB-F27E3AA7C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F3B22-9FA9-F34C-BA48-CFA14C880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40FF4-C1E4-1A44-89BF-EBDA694D1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10491-A647-6145-85A2-49C994F7CBA2}" type="datetimeFigureOut">
              <a:rPr lang="fi-FI" smtClean="0"/>
              <a:t>15.6.2023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5308F-AE67-7748-BA07-5844DD5C4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B70E4-D545-FA42-B041-C629CCC5A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81922-C571-224A-A79C-F585EBC1B6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99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Martha_PPt_2011_2.pdf">
            <a:extLst>
              <a:ext uri="{FF2B5EF4-FFF2-40B4-BE49-F238E27FC236}">
                <a16:creationId xmlns:a16="http://schemas.microsoft.com/office/drawing/2014/main" id="{BD70434A-6E59-0942-9751-8E03D014F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75" y="150863"/>
            <a:ext cx="8566425" cy="68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0E2858F-8E5A-3B4C-ACAC-D0DBB1415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503" y="49665"/>
            <a:ext cx="557212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7405D6-AFAA-FC4C-A71D-361D7B22AEF0}"/>
              </a:ext>
            </a:extLst>
          </p:cNvPr>
          <p:cNvSpPr txBox="1"/>
          <p:nvPr/>
        </p:nvSpPr>
        <p:spPr>
          <a:xfrm>
            <a:off x="492098" y="4260485"/>
            <a:ext cx="27961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Cecilia Nyman</a:t>
            </a:r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r>
              <a:rPr lang="sv-SE" sz="2000" dirty="0"/>
              <a:t>Sakkunnig i miljö-och kemikaliefrågor</a:t>
            </a:r>
          </a:p>
        </p:txBody>
      </p:sp>
    </p:spTree>
    <p:extLst>
      <p:ext uri="{BB962C8B-B14F-4D97-AF65-F5344CB8AC3E}">
        <p14:creationId xmlns:p14="http://schemas.microsoft.com/office/powerpoint/2010/main" val="4252677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D00F-7334-6941-B9E7-8C1BD387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A6A78-D7E3-2449-9F8D-AF0A6D35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705D1-374D-134F-B39B-1E73E95CA114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1317F9-9588-DB45-AB45-A8A227C3E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0"/>
            <a:ext cx="10293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04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Martha_PPt_2011_2.pdf">
            <a:extLst>
              <a:ext uri="{FF2B5EF4-FFF2-40B4-BE49-F238E27FC236}">
                <a16:creationId xmlns:a16="http://schemas.microsoft.com/office/drawing/2014/main" id="{FCB87C5D-E62D-1349-A936-C5562DE86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75" y="587281"/>
            <a:ext cx="8566425" cy="68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4265D99-5825-4FB2-A364-60249BF42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98" y="8379"/>
            <a:ext cx="6849621" cy="684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46C6D9-54B5-CD4B-90C4-5F4554214EDF}"/>
              </a:ext>
            </a:extLst>
          </p:cNvPr>
          <p:cNvSpPr txBox="1"/>
          <p:nvPr/>
        </p:nvSpPr>
        <p:spPr>
          <a:xfrm>
            <a:off x="3049732" y="3317070"/>
            <a:ext cx="609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9306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2" descr="Martha_PPt_2011_2.pdf">
            <a:extLst>
              <a:ext uri="{FF2B5EF4-FFF2-40B4-BE49-F238E27FC236}">
                <a16:creationId xmlns:a16="http://schemas.microsoft.com/office/drawing/2014/main" id="{C4AD680E-B2E6-0146-BA02-367486536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48" y="839"/>
            <a:ext cx="8566425" cy="68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8107A1-38CB-7646-8080-F1BF51B1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974"/>
            <a:ext cx="10515600" cy="1325563"/>
          </a:xfrm>
        </p:spPr>
        <p:txBody>
          <a:bodyPr/>
          <a:lstStyle/>
          <a:p>
            <a:pPr algn="ctr"/>
            <a:r>
              <a:rPr lang="fi-FI" sz="4000" dirty="0">
                <a:latin typeface="Futura Medium" panose="020B0602020204020303" pitchFamily="34" charset="-79"/>
                <a:ea typeface="Geneva" charset="-128"/>
                <a:cs typeface="Futura Medium" panose="020B0602020204020303" pitchFamily="34" charset="-79"/>
              </a:rPr>
              <a:t>PLASTER</a:t>
            </a:r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45F316-BECB-0046-AD65-225883A3A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322" y="4546318"/>
            <a:ext cx="981801" cy="12702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E0D5AB-36CB-6746-A0AF-FEAD18704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062" y="1988538"/>
            <a:ext cx="1612900" cy="2247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429DA9-A353-6141-95CD-7A246C53F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478" y="1988538"/>
            <a:ext cx="1612900" cy="2247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D7DBA98-5937-764F-B9CB-9DDA42323A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9116" y="2021472"/>
            <a:ext cx="1600200" cy="2235200"/>
          </a:xfrm>
          <a:prstGeom prst="rect">
            <a:avLst/>
          </a:prstGeom>
        </p:spPr>
      </p:pic>
      <p:pic>
        <p:nvPicPr>
          <p:cNvPr id="8" name="Picture 5" descr="A bottle of water on a table&#10;&#10;Description automatically generated">
            <a:extLst>
              <a:ext uri="{FF2B5EF4-FFF2-40B4-BE49-F238E27FC236}">
                <a16:creationId xmlns:a16="http://schemas.microsoft.com/office/drawing/2014/main" id="{7D8F7929-340F-4F47-94FC-2CBB7C6A75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3114" y="662973"/>
            <a:ext cx="2832604" cy="2830385"/>
          </a:xfrm>
          <a:prstGeom prst="rect">
            <a:avLst/>
          </a:prstGeom>
        </p:spPr>
      </p:pic>
      <p:pic>
        <p:nvPicPr>
          <p:cNvPr id="9" name="Picture 6" descr="A close up of a bowl&#10;&#10;Description automatically generated">
            <a:extLst>
              <a:ext uri="{FF2B5EF4-FFF2-40B4-BE49-F238E27FC236}">
                <a16:creationId xmlns:a16="http://schemas.microsoft.com/office/drawing/2014/main" id="{7021BE3B-B901-D940-8684-CCA94FF9F1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4820" y="1859236"/>
            <a:ext cx="1448055" cy="1548664"/>
          </a:xfrm>
          <a:prstGeom prst="rect">
            <a:avLst/>
          </a:prstGeom>
        </p:spPr>
      </p:pic>
      <p:pic>
        <p:nvPicPr>
          <p:cNvPr id="10" name="Picture 4" descr="A picture containing sitting, table, food&#10;&#10;Description automatically generated">
            <a:extLst>
              <a:ext uri="{FF2B5EF4-FFF2-40B4-BE49-F238E27FC236}">
                <a16:creationId xmlns:a16="http://schemas.microsoft.com/office/drawing/2014/main" id="{A6FD54FC-D7F1-6446-A112-F6EBFB2369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131" y="3709398"/>
            <a:ext cx="1924727" cy="2247900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0AE540E-A466-744B-ADF0-A56E230F4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7" y="99124"/>
            <a:ext cx="2146115" cy="321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1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2" descr="Martha_PPt_2011_2.pdf">
            <a:extLst>
              <a:ext uri="{FF2B5EF4-FFF2-40B4-BE49-F238E27FC236}">
                <a16:creationId xmlns:a16="http://schemas.microsoft.com/office/drawing/2014/main" id="{68B75E80-B80E-8646-8017-80BA44A8E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75" y="46953"/>
            <a:ext cx="8566425" cy="68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6F23301-C99A-384A-BF18-822C7DC5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34" y="0"/>
            <a:ext cx="70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14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4104B-B8D7-2541-817E-0D5BEE88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SORTERING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7AB51-6381-F149-AD1A-259D00C80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Plaster av nummer</a:t>
            </a:r>
          </a:p>
          <a:p>
            <a:pPr marL="0" indent="0">
              <a:buNone/>
            </a:pPr>
            <a:r>
              <a:rPr lang="sv-SE" dirty="0"/>
              <a:t>1,2,4,5,6,7</a:t>
            </a:r>
          </a:p>
          <a:p>
            <a:pPr>
              <a:buFont typeface="Wingdings" pitchFamily="2" charset="2"/>
              <a:buChar char="à"/>
            </a:pPr>
            <a:r>
              <a:rPr lang="sv-SE" dirty="0">
                <a:sym typeface="Wingdings" pitchFamily="2" charset="2"/>
              </a:rPr>
              <a:t>Får läggas i återvinningen</a:t>
            </a:r>
          </a:p>
          <a:p>
            <a:pPr>
              <a:buFont typeface="Wingdings" pitchFamily="2" charset="2"/>
              <a:buChar char="à"/>
            </a:pPr>
            <a:endParaRPr lang="sv-SE" dirty="0">
              <a:sym typeface="Wingdings" pitchFamily="2" charset="2"/>
            </a:endParaRPr>
          </a:p>
          <a:p>
            <a:pPr marL="0" indent="0">
              <a:buNone/>
            </a:pPr>
            <a:r>
              <a:rPr lang="sv-SE" dirty="0">
                <a:sym typeface="Wingdings" pitchFamily="2" charset="2"/>
              </a:rPr>
              <a:t>MEN endast förpackningar!</a:t>
            </a:r>
          </a:p>
          <a:p>
            <a:pPr marL="0" indent="0">
              <a:buNone/>
            </a:pPr>
            <a:endParaRPr lang="sv-SE" dirty="0">
              <a:sym typeface="Wingdings" pitchFamily="2" charset="2"/>
            </a:endParaRPr>
          </a:p>
          <a:p>
            <a:r>
              <a:rPr lang="sv-SE" dirty="0">
                <a:sym typeface="Wingdings" pitchFamily="2" charset="2"/>
              </a:rPr>
              <a:t>Till återvinning passar inte </a:t>
            </a:r>
            <a:r>
              <a:rPr lang="sv-SE" b="1" dirty="0">
                <a:sym typeface="Wingdings" pitchFamily="2" charset="2"/>
              </a:rPr>
              <a:t>bruksvaror</a:t>
            </a:r>
            <a:r>
              <a:rPr lang="sv-SE" dirty="0">
                <a:sym typeface="Wingdings" pitchFamily="2" charset="2"/>
              </a:rPr>
              <a:t>:</a:t>
            </a:r>
          </a:p>
          <a:p>
            <a:pPr marL="0" indent="0">
              <a:buNone/>
            </a:pPr>
            <a:r>
              <a:rPr lang="sv-SE" dirty="0">
                <a:sym typeface="Wingdings" pitchFamily="2" charset="2"/>
              </a:rPr>
              <a:t>Tandborste, soppslev, trasig leksak, plastspade….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565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2" descr="Martha_PPt_2011_2.pdf">
            <a:extLst>
              <a:ext uri="{FF2B5EF4-FFF2-40B4-BE49-F238E27FC236}">
                <a16:creationId xmlns:a16="http://schemas.microsoft.com/office/drawing/2014/main" id="{E33A7DFB-E1E4-DD46-948D-908601960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66" y="516749"/>
            <a:ext cx="8566425" cy="68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F0736-9B24-4BB5-A243-D038992B0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361" y="263474"/>
            <a:ext cx="8286427" cy="136892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KÖK –</a:t>
            </a:r>
            <a:r>
              <a:rPr lang="en-US" sz="4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sämre</a:t>
            </a:r>
            <a:r>
              <a:rPr lang="en-US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4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plast</a:t>
            </a:r>
            <a:endParaRPr lang="sv-FI" sz="4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F9DDF-C851-471C-8DF0-7BC375762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880" y="1208870"/>
            <a:ext cx="6627320" cy="513238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b="1" dirty="0" err="1"/>
              <a:t>Plast</a:t>
            </a:r>
            <a:r>
              <a:rPr lang="en-US" b="1" dirty="0"/>
              <a:t> med sur mat (</a:t>
            </a:r>
            <a:r>
              <a:rPr lang="en-US" b="1" dirty="0" err="1"/>
              <a:t>tomatkross</a:t>
            </a:r>
            <a:r>
              <a:rPr lang="en-US" b="1" dirty="0"/>
              <a:t>)</a:t>
            </a:r>
          </a:p>
          <a:p>
            <a:r>
              <a:rPr lang="en-US" b="1" dirty="0" err="1"/>
              <a:t>Plast</a:t>
            </a:r>
            <a:r>
              <a:rPr lang="en-US" b="1" dirty="0"/>
              <a:t> med </a:t>
            </a:r>
            <a:r>
              <a:rPr lang="en-US" b="1" dirty="0" err="1"/>
              <a:t>oljig</a:t>
            </a:r>
            <a:r>
              <a:rPr lang="en-US" b="1" dirty="0"/>
              <a:t> mat (</a:t>
            </a:r>
            <a:r>
              <a:rPr lang="en-US" b="1" dirty="0" err="1"/>
              <a:t>matolja</a:t>
            </a:r>
            <a:r>
              <a:rPr lang="en-US" b="1" dirty="0"/>
              <a:t>)</a:t>
            </a:r>
          </a:p>
          <a:p>
            <a:r>
              <a:rPr lang="en-US" b="1" dirty="0" err="1"/>
              <a:t>Plast</a:t>
            </a:r>
            <a:r>
              <a:rPr lang="en-US" b="1" dirty="0"/>
              <a:t> med het mat</a:t>
            </a:r>
          </a:p>
          <a:p>
            <a:r>
              <a:rPr lang="en-US" dirty="0">
                <a:cs typeface="Calibri"/>
              </a:rPr>
              <a:t>PS-</a:t>
            </a:r>
            <a:r>
              <a:rPr lang="en-US" dirty="0" err="1">
                <a:cs typeface="Calibri"/>
              </a:rPr>
              <a:t>plast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nummer</a:t>
            </a:r>
            <a:r>
              <a:rPr lang="en-US" dirty="0">
                <a:cs typeface="Calibri"/>
              </a:rPr>
              <a:t> 6: </a:t>
            </a:r>
            <a:r>
              <a:rPr lang="en-US" dirty="0" err="1">
                <a:cs typeface="Calibri"/>
              </a:rPr>
              <a:t>värm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inte</a:t>
            </a:r>
            <a:r>
              <a:rPr lang="en-US" dirty="0">
                <a:cs typeface="Calibri"/>
              </a:rPr>
              <a:t> I den</a:t>
            </a:r>
          </a:p>
          <a:p>
            <a:r>
              <a:rPr lang="en-US" dirty="0"/>
              <a:t>Teflon</a:t>
            </a:r>
          </a:p>
          <a:p>
            <a:r>
              <a:rPr lang="en-US" dirty="0" err="1"/>
              <a:t>Plastfolie</a:t>
            </a:r>
            <a:r>
              <a:rPr lang="en-US" dirty="0"/>
              <a:t> </a:t>
            </a:r>
            <a:r>
              <a:rPr lang="en-US" dirty="0" err="1"/>
              <a:t>ovanpå</a:t>
            </a:r>
            <a:r>
              <a:rPr lang="en-US" dirty="0"/>
              <a:t> mat</a:t>
            </a:r>
            <a:endParaRPr lang="sv-SE" dirty="0">
              <a:cs typeface="Calibri"/>
            </a:endParaRPr>
          </a:p>
          <a:p>
            <a:r>
              <a:rPr lang="sv-SE" dirty="0"/>
              <a:t>Vaxad bordsduk</a:t>
            </a:r>
            <a:endParaRPr lang="sv-SE" dirty="0">
              <a:cs typeface="Calibri"/>
            </a:endParaRPr>
          </a:p>
          <a:p>
            <a:pPr marL="0" indent="0">
              <a:buNone/>
            </a:pPr>
            <a:endParaRPr lang="sv-FI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4CD1315-E8B4-4401-B7DF-669E5E3DA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175700"/>
            <a:ext cx="4417017" cy="725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3D9C68BF-C0DD-B34B-86F0-B57AA5D58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574" y="261885"/>
            <a:ext cx="1917836" cy="137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2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2" descr="Martha_PPt_2011_2.pdf">
            <a:extLst>
              <a:ext uri="{FF2B5EF4-FFF2-40B4-BE49-F238E27FC236}">
                <a16:creationId xmlns:a16="http://schemas.microsoft.com/office/drawing/2014/main" id="{AFCAFB30-645D-1048-88C6-6A35539F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48" y="229441"/>
            <a:ext cx="8566425" cy="68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ubrik 1">
            <a:extLst>
              <a:ext uri="{FF2B5EF4-FFF2-40B4-BE49-F238E27FC236}">
                <a16:creationId xmlns:a16="http://schemas.microsoft.com/office/drawing/2014/main" id="{733144AF-9444-41F5-AD77-3975DEB1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5" y="242163"/>
            <a:ext cx="5470903" cy="1363851"/>
          </a:xfrm>
        </p:spPr>
        <p:txBody>
          <a:bodyPr>
            <a:normAutofit/>
          </a:bodyPr>
          <a:lstStyle/>
          <a:p>
            <a:r>
              <a:rPr lang="sv-FI" altLang="sv-FI" sz="4000" dirty="0">
                <a:latin typeface="Futura Medium"/>
                <a:ea typeface="Futura Medium"/>
                <a:cs typeface="Futura Medium"/>
              </a:rPr>
              <a:t>KÖK – bättre</a:t>
            </a:r>
          </a:p>
        </p:txBody>
      </p:sp>
      <p:sp>
        <p:nvSpPr>
          <p:cNvPr id="21508" name="Platshållare för innehåll 2">
            <a:extLst>
              <a:ext uri="{FF2B5EF4-FFF2-40B4-BE49-F238E27FC236}">
                <a16:creationId xmlns:a16="http://schemas.microsoft.com/office/drawing/2014/main" id="{08B6E987-B3D8-435D-8AC2-BD12288F9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397" y="1348359"/>
            <a:ext cx="6509288" cy="52674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FI" altLang="sv-FI" sz="2111" dirty="0">
              <a:latin typeface="Futura Medium"/>
              <a:ea typeface="Futura Medium"/>
              <a:cs typeface="Futura Medium"/>
            </a:endParaRPr>
          </a:p>
          <a:p>
            <a:r>
              <a:rPr lang="sv-FI" altLang="sv-FI" dirty="0">
                <a:ea typeface="Futura Medium"/>
                <a:cs typeface="Futura Medium"/>
              </a:rPr>
              <a:t>Rostfritt stål</a:t>
            </a:r>
          </a:p>
          <a:p>
            <a:r>
              <a:rPr lang="sv-FI" altLang="sv-FI" dirty="0">
                <a:ea typeface="Futura Medium"/>
                <a:cs typeface="Futura Medium"/>
              </a:rPr>
              <a:t>Glas </a:t>
            </a:r>
          </a:p>
          <a:p>
            <a:r>
              <a:rPr lang="sv-FI" altLang="sv-FI" dirty="0">
                <a:ea typeface="Futura Medium"/>
                <a:cs typeface="Futura Medium"/>
              </a:rPr>
              <a:t>Porslin</a:t>
            </a:r>
          </a:p>
          <a:p>
            <a:r>
              <a:rPr lang="sv-FI" altLang="sv-FI" dirty="0">
                <a:ea typeface="Futura Medium"/>
                <a:cs typeface="Futura Medium"/>
              </a:rPr>
              <a:t>Trä</a:t>
            </a:r>
          </a:p>
          <a:p>
            <a:r>
              <a:rPr lang="sv-FI" altLang="sv-FI" dirty="0">
                <a:ea typeface="Futura Medium"/>
                <a:cs typeface="Futura Medium"/>
              </a:rPr>
              <a:t>Stekpanna i gjutjärn </a:t>
            </a:r>
          </a:p>
          <a:p>
            <a:r>
              <a:rPr lang="sv-FI" altLang="sv-FI" dirty="0">
                <a:ea typeface="Futura Medium"/>
                <a:cs typeface="Futura Medium"/>
              </a:rPr>
              <a:t>Bordsduk av naturmaterial (bomull)</a:t>
            </a:r>
          </a:p>
          <a:p>
            <a:r>
              <a:rPr lang="sv-FI" altLang="sv-FI" dirty="0">
                <a:ea typeface="Futura Medium"/>
                <a:cs typeface="Futura Medium"/>
              </a:rPr>
              <a:t>Duk av bivax ovanpå överbliven mat eller för osten</a:t>
            </a:r>
          </a:p>
          <a:p>
            <a:endParaRPr lang="sv-FI" altLang="sv-FI" sz="2111" dirty="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509" name="Bildobjekt 1">
            <a:extLst>
              <a:ext uri="{FF2B5EF4-FFF2-40B4-BE49-F238E27FC236}">
                <a16:creationId xmlns:a16="http://schemas.microsoft.com/office/drawing/2014/main" id="{69078EA0-9F63-45E6-9276-359A778CC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709"/>
            <a:ext cx="4912419" cy="736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F7E8547-6714-AA4C-B494-4226C8710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67" y="288504"/>
            <a:ext cx="1997208" cy="14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2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F72E2FE9-8FDB-4D36-A774-A23E1F41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1520"/>
            <a:ext cx="5586659" cy="836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FACF5D47-F76B-440C-9B7F-978F8C53F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659" y="-329803"/>
            <a:ext cx="4747658" cy="718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4D9618-5DF0-488B-A75C-DD1439A7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2" y="301407"/>
            <a:ext cx="7124661" cy="114286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LEKA - </a:t>
            </a:r>
            <a:r>
              <a:rPr lang="en-US" sz="4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sämre</a:t>
            </a:r>
            <a:r>
              <a:rPr lang="en-US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endParaRPr lang="sv-FI" sz="4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14350" name="Picture 14">
            <a:extLst>
              <a:ext uri="{FF2B5EF4-FFF2-40B4-BE49-F238E27FC236}">
                <a16:creationId xmlns:a16="http://schemas.microsoft.com/office/drawing/2014/main" id="{73124230-69FC-4288-9288-FDF2BDF4E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33" y="1132970"/>
            <a:ext cx="1842289" cy="131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6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6DBE-AD50-4CE4-944A-ADAF6778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359" y="339104"/>
            <a:ext cx="5968828" cy="112319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LEKA – </a:t>
            </a:r>
            <a:r>
              <a:rPr lang="en-US" sz="4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bättre</a:t>
            </a:r>
            <a:endParaRPr lang="sv-FI" sz="4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229BB255-A68D-4034-A2E1-24DB66FDF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923" y="1101398"/>
            <a:ext cx="4019225" cy="60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67BEEFEA-6A75-4287-9932-C34A001ED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616" y="1330754"/>
            <a:ext cx="3859076" cy="57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DDEB560D-E845-4FE8-BA04-0B25DEC43D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5565" y="3348145"/>
            <a:ext cx="160872" cy="16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8262" tIns="24131" rIns="48262" bIns="24131" numCol="1" anchor="t" anchorCtr="0" compatLnSpc="1">
            <a:prstTxWarp prst="textNoShape">
              <a:avLst/>
            </a:prstTxWarp>
          </a:bodyPr>
          <a:lstStyle/>
          <a:p>
            <a:endParaRPr lang="sv-FI" sz="95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08854693-90E0-451A-949E-FD8F56843C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8581"/>
            <a:ext cx="160872" cy="16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8262" tIns="24131" rIns="48262" bIns="24131" numCol="1" anchor="t" anchorCtr="0" compatLnSpc="1">
            <a:prstTxWarp prst="textNoShape">
              <a:avLst/>
            </a:prstTxWarp>
          </a:bodyPr>
          <a:lstStyle/>
          <a:p>
            <a:endParaRPr lang="sv-FI" sz="950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BC600A4C-1067-41B7-963C-5C03861DA4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6436" y="3509017"/>
            <a:ext cx="160872" cy="16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8262" tIns="24131" rIns="48262" bIns="24131" numCol="1" anchor="t" anchorCtr="0" compatLnSpc="1">
            <a:prstTxWarp prst="textNoShape">
              <a:avLst/>
            </a:prstTxWarp>
          </a:bodyPr>
          <a:lstStyle/>
          <a:p>
            <a:endParaRPr lang="sv-FI" sz="95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784D2D5-B347-442E-A972-29D004525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79" y="97797"/>
            <a:ext cx="1725346" cy="1232957"/>
          </a:xfrm>
          <a:prstGeom prst="rect">
            <a:avLst/>
          </a:prstGeom>
        </p:spPr>
      </p:pic>
      <p:pic>
        <p:nvPicPr>
          <p:cNvPr id="6" name="Picture 1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F68B6CE-4026-451F-89F6-33044F339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574" y="1529264"/>
            <a:ext cx="1080062" cy="77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86520E9D-3502-4BE0-822F-DC1CC2508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22" y="1612832"/>
            <a:ext cx="1063791" cy="686618"/>
          </a:xfrm>
          <a:prstGeom prst="rect">
            <a:avLst/>
          </a:prstGeom>
        </p:spPr>
      </p:pic>
      <p:pic>
        <p:nvPicPr>
          <p:cNvPr id="9" name="Picture 8" descr="A kitchen with a sink and a microwave&#10;&#10;Description automatically generated">
            <a:extLst>
              <a:ext uri="{FF2B5EF4-FFF2-40B4-BE49-F238E27FC236}">
                <a16:creationId xmlns:a16="http://schemas.microsoft.com/office/drawing/2014/main" id="{F9C2E086-8FA5-3A4A-B39E-1EE744A84D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820" y="1358541"/>
            <a:ext cx="4573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42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2976532991342AAA4F228B2D33268" ma:contentTypeVersion="16" ma:contentTypeDescription="Create a new document." ma:contentTypeScope="" ma:versionID="e45631f93e5cc0bc3932944c46a9b6d0">
  <xsd:schema xmlns:xsd="http://www.w3.org/2001/XMLSchema" xmlns:xs="http://www.w3.org/2001/XMLSchema" xmlns:p="http://schemas.microsoft.com/office/2006/metadata/properties" xmlns:ns2="90a62505-23f7-43ea-83ad-977683ed2cb3" xmlns:ns3="26988dce-49fd-4a43-9d04-e0c08362084e" targetNamespace="http://schemas.microsoft.com/office/2006/metadata/properties" ma:root="true" ma:fieldsID="37e36e163939f1da58d96cdd9e7173f9" ns2:_="" ns3:_="">
    <xsd:import namespace="90a62505-23f7-43ea-83ad-977683ed2cb3"/>
    <xsd:import namespace="26988dce-49fd-4a43-9d04-e0c08362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62505-23f7-43ea-83ad-977683ed2c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4a7e5e3-aaaf-4995-836a-ff0ddcfe29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88dce-49fd-4a43-9d04-e0c08362084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0302603-63d5-454e-b569-39bf31306316}" ma:internalName="TaxCatchAll" ma:showField="CatchAllData" ma:web="26988dce-49fd-4a43-9d04-e0c0836208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988dce-49fd-4a43-9d04-e0c08362084e" xsi:nil="true"/>
    <lcf76f155ced4ddcb4097134ff3c332f xmlns="90a62505-23f7-43ea-83ad-977683ed2cb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CDB17A-66A6-485B-B887-937D00DF11D8}"/>
</file>

<file path=customXml/itemProps2.xml><?xml version="1.0" encoding="utf-8"?>
<ds:datastoreItem xmlns:ds="http://schemas.openxmlformats.org/officeDocument/2006/customXml" ds:itemID="{B1096C19-CF27-4FF9-ADDA-E29EA72AA8D6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247da8e0-cf91-45cc-ae12-858ee4b5ed71"/>
    <ds:schemaRef ds:uri="http://purl.org/dc/dcmitype/"/>
    <ds:schemaRef ds:uri="http://purl.org/dc/elements/1.1/"/>
    <ds:schemaRef ds:uri="http://schemas.openxmlformats.org/package/2006/metadata/core-properties"/>
    <ds:schemaRef ds:uri="0866f8c3-2892-4027-a799-7ac1a09cadc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46CF86F-BD44-49B5-8DC2-821E6D7951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4737</TotalTime>
  <Words>1111</Words>
  <Application>Microsoft Macintosh PowerPoint</Application>
  <PresentationFormat>Widescreen</PresentationFormat>
  <Paragraphs>117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Futura Medium</vt:lpstr>
      <vt:lpstr>Helvetica</vt:lpstr>
      <vt:lpstr>Times</vt:lpstr>
      <vt:lpstr>Wingdings</vt:lpstr>
      <vt:lpstr>Office Theme</vt:lpstr>
      <vt:lpstr>PowerPoint Presentation</vt:lpstr>
      <vt:lpstr>PowerPoint Presentation</vt:lpstr>
      <vt:lpstr>PLASTER</vt:lpstr>
      <vt:lpstr>PowerPoint Presentation</vt:lpstr>
      <vt:lpstr>SORTERING</vt:lpstr>
      <vt:lpstr>KÖK –sämre plast</vt:lpstr>
      <vt:lpstr>KÖK – bättre</vt:lpstr>
      <vt:lpstr> LEKA - sämre </vt:lpstr>
      <vt:lpstr> LEKA – bättre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Grynngärds</dc:creator>
  <cp:lastModifiedBy>Cecilia Nyman</cp:lastModifiedBy>
  <cp:revision>56</cp:revision>
  <cp:lastPrinted>2020-02-14T13:28:47Z</cp:lastPrinted>
  <dcterms:created xsi:type="dcterms:W3CDTF">2019-10-28T14:37:36Z</dcterms:created>
  <dcterms:modified xsi:type="dcterms:W3CDTF">2023-06-15T10:45:13Z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0x0101009E02976532991342AAA4F228B2D33268</vt:lpwstr>
  </property>
</Properties>
</file>